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2"/>
  </p:notesMasterIdLst>
  <p:sldIdLst>
    <p:sldId id="256" r:id="rId2"/>
    <p:sldId id="258" r:id="rId3"/>
    <p:sldId id="257" r:id="rId4"/>
    <p:sldId id="259" r:id="rId5"/>
    <p:sldId id="260" r:id="rId6"/>
    <p:sldId id="294" r:id="rId7"/>
    <p:sldId id="264" r:id="rId8"/>
    <p:sldId id="268" r:id="rId9"/>
    <p:sldId id="270" r:id="rId10"/>
    <p:sldId id="279" r:id="rId11"/>
    <p:sldId id="290" r:id="rId12"/>
    <p:sldId id="266" r:id="rId13"/>
    <p:sldId id="265" r:id="rId14"/>
    <p:sldId id="293" r:id="rId15"/>
    <p:sldId id="291" r:id="rId16"/>
    <p:sldId id="267" r:id="rId17"/>
    <p:sldId id="283" r:id="rId18"/>
    <p:sldId id="269" r:id="rId19"/>
    <p:sldId id="274" r:id="rId20"/>
    <p:sldId id="271" r:id="rId21"/>
    <p:sldId id="275" r:id="rId22"/>
    <p:sldId id="273" r:id="rId23"/>
    <p:sldId id="272" r:id="rId24"/>
    <p:sldId id="281" r:id="rId25"/>
    <p:sldId id="285" r:id="rId26"/>
    <p:sldId id="276" r:id="rId27"/>
    <p:sldId id="286" r:id="rId28"/>
    <p:sldId id="287" r:id="rId29"/>
    <p:sldId id="288" r:id="rId30"/>
    <p:sldId id="28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A57EF-3D56-47E3-BF39-3BB4D1059317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ECB6D-3C51-4DA5-BFDC-6CE07DF21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1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ECB6D-3C51-4DA5-BFDC-6CE07DF215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7E24032-53A1-49A8-9797-B74DB5ED028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B46809D-71CA-4E32-988B-0FFBAADA1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identity.commercialcard.umb.com/login?signin=9fa99bb3bd63fcbe8fe1b4f3cd3d7995#/login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mary.christiansen@coloradocollege.edu" TargetMode="External"/><Relationship Id="rId2" Type="http://schemas.openxmlformats.org/officeDocument/2006/relationships/hyperlink" Target="mailto:gina.arms@coloradocollege.edu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corley@coloradocollege.edu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8077200" cy="121615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Colorado College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8077200" cy="2286000"/>
          </a:xfrm>
        </p:spPr>
        <p:txBody>
          <a:bodyPr>
            <a:normAutofit lnSpcReduction="10000"/>
          </a:bodyPr>
          <a:lstStyle/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UMB Bank Procurement Card</a:t>
            </a:r>
          </a:p>
          <a:p>
            <a:pPr algn="ctr"/>
            <a:r>
              <a:rPr lang="en-US" sz="2800" dirty="0"/>
              <a:t> New Cardholder Training </a:t>
            </a:r>
          </a:p>
          <a:p>
            <a:pPr algn="ctr"/>
            <a:endParaRPr lang="en-US" sz="2800" dirty="0"/>
          </a:p>
          <a:p>
            <a:pPr algn="ctr"/>
            <a:r>
              <a:rPr lang="en-US" sz="1200" dirty="0"/>
              <a:t>Updated </a:t>
            </a:r>
            <a:r>
              <a:rPr lang="en-US" sz="1200" dirty="0" smtClean="0"/>
              <a:t>June 7, </a:t>
            </a:r>
            <a:r>
              <a:rPr lang="en-US" sz="120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71341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TRAVEL…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dirty="0"/>
              <a:t>The UMB Bank VISA Procurement Card has Worldwide Automatic Travel Accident &amp; Baggage Delay Insurance Coverage 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Full death benefit amount $500,000</a:t>
            </a:r>
          </a:p>
          <a:p>
            <a:r>
              <a:rPr lang="en-US" dirty="0"/>
              <a:t>Up to $100 per day for 3 days in the event of a Baggage Delay</a:t>
            </a:r>
          </a:p>
          <a:p>
            <a:r>
              <a:rPr lang="en-US" dirty="0"/>
              <a:t>See your P-Card packet for additional details. </a:t>
            </a:r>
          </a:p>
        </p:txBody>
      </p:sp>
    </p:spTree>
    <p:extLst>
      <p:ext uri="{BB962C8B-B14F-4D97-AF65-F5344CB8AC3E}">
        <p14:creationId xmlns:p14="http://schemas.microsoft.com/office/powerpoint/2010/main" val="24566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 NOTIFICATION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plan to travel Abroad, notify the Purchasing Department by email (at least a week, but no more than 30 days before):</a:t>
            </a:r>
          </a:p>
          <a:p>
            <a:pPr lvl="1"/>
            <a:r>
              <a:rPr lang="en-US" dirty="0"/>
              <a:t>your dates of travel </a:t>
            </a:r>
          </a:p>
          <a:p>
            <a:pPr lvl="1"/>
            <a:r>
              <a:rPr lang="en-US" dirty="0"/>
              <a:t>and the countries you will be visiting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This allows us to alert the FRAUD team for UMB to avoid any suspension of your card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5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UMB COMMERCIAL CARD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0AD00"/>
              </a:buClr>
            </a:pPr>
            <a:endParaRPr lang="en-US" sz="1500" dirty="0">
              <a:solidFill>
                <a:prstClr val="black"/>
              </a:solidFill>
            </a:endParaRPr>
          </a:p>
          <a:p>
            <a:pPr marL="118872" lvl="0" indent="0">
              <a:buClr>
                <a:srgbClr val="F0AD00"/>
              </a:buClr>
              <a:buNone/>
            </a:pPr>
            <a:r>
              <a:rPr lang="en-US" sz="2400" b="1" dirty="0">
                <a:solidFill>
                  <a:prstClr val="black"/>
                </a:solidFill>
              </a:rPr>
              <a:t>UMB </a:t>
            </a:r>
            <a:r>
              <a:rPr lang="en-US" sz="2400" b="1" dirty="0" smtClean="0">
                <a:solidFill>
                  <a:prstClr val="black"/>
                </a:solidFill>
              </a:rPr>
              <a:t>Commercial Cards </a:t>
            </a:r>
            <a:r>
              <a:rPr lang="en-US" sz="2400" b="1" dirty="0">
                <a:solidFill>
                  <a:prstClr val="black"/>
                </a:solidFill>
              </a:rPr>
              <a:t>= Online Reconciliation Tool</a:t>
            </a:r>
          </a:p>
          <a:p>
            <a:pPr marL="118872" lvl="0" indent="0">
              <a:buClr>
                <a:srgbClr val="F0AD00"/>
              </a:buClr>
              <a:buNone/>
            </a:pPr>
            <a:endParaRPr lang="en-US" sz="1500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r>
              <a:rPr lang="en-US" sz="1800" dirty="0">
                <a:solidFill>
                  <a:prstClr val="black"/>
                </a:solidFill>
              </a:rPr>
              <a:t>Cardholders or their delegates complete </a:t>
            </a:r>
            <a:r>
              <a:rPr lang="en-US" sz="1800" dirty="0" smtClean="0">
                <a:solidFill>
                  <a:prstClr val="black"/>
                </a:solidFill>
              </a:rPr>
              <a:t>reconciliation (coding) on UMB Commercial Card </a:t>
            </a:r>
            <a:r>
              <a:rPr lang="en-US" sz="1800" dirty="0">
                <a:solidFill>
                  <a:prstClr val="black"/>
                </a:solidFill>
              </a:rPr>
              <a:t>by the 8</a:t>
            </a:r>
            <a:r>
              <a:rPr lang="en-US" sz="1800" baseline="30000" dirty="0">
                <a:solidFill>
                  <a:prstClr val="black"/>
                </a:solidFill>
              </a:rPr>
              <a:t>th</a:t>
            </a:r>
            <a:r>
              <a:rPr lang="en-US" sz="1800" dirty="0">
                <a:solidFill>
                  <a:prstClr val="black"/>
                </a:solidFill>
              </a:rPr>
              <a:t> (except in January</a:t>
            </a:r>
            <a:r>
              <a:rPr lang="en-US" sz="1800" dirty="0" smtClean="0">
                <a:solidFill>
                  <a:prstClr val="black"/>
                </a:solidFill>
              </a:rPr>
              <a:t>).  The deadline is always posted on the right-hand side of the home page on UMB Commercial Card</a:t>
            </a:r>
            <a:endParaRPr lang="en-US" sz="1800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r>
              <a:rPr lang="en-US" sz="1800" dirty="0">
                <a:solidFill>
                  <a:prstClr val="black"/>
                </a:solidFill>
              </a:rPr>
              <a:t>Department Heads complete approval of </a:t>
            </a:r>
            <a:r>
              <a:rPr lang="en-US" sz="1800" dirty="0" smtClean="0">
                <a:solidFill>
                  <a:prstClr val="black"/>
                </a:solidFill>
              </a:rPr>
              <a:t>transactions on UMB Commercial Card</a:t>
            </a:r>
            <a:endParaRPr lang="en-US" sz="1800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sz="1500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  <a:buNone/>
            </a:pPr>
            <a:r>
              <a:rPr lang="en-US" sz="2400" b="1" dirty="0">
                <a:solidFill>
                  <a:prstClr val="black"/>
                </a:solidFill>
              </a:rPr>
              <a:t>Department Head</a:t>
            </a:r>
            <a:r>
              <a:rPr lang="en-US" sz="2400" dirty="0">
                <a:solidFill>
                  <a:prstClr val="black"/>
                </a:solidFill>
              </a:rPr>
              <a:t> = cardholder’s immediate supervisor (to whom do you report?), manager, director, department chair, vice president, president (depends on the cardholder’s title or position)</a:t>
            </a:r>
          </a:p>
          <a:p>
            <a:pPr lvl="0">
              <a:buClr>
                <a:srgbClr val="F0AD00"/>
              </a:buClr>
            </a:pPr>
            <a:endParaRPr lang="en-US" sz="15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RECONCILIATION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act of assigning the appropriate budget code (FOAP- Fund, Org, Account, Program) to each transaction</a:t>
            </a:r>
          </a:p>
          <a:p>
            <a:r>
              <a:rPr lang="en-US" dirty="0"/>
              <a:t>Description of the transaction (who, what, where, when and why)</a:t>
            </a:r>
          </a:p>
          <a:p>
            <a:r>
              <a:rPr lang="en-US" dirty="0"/>
              <a:t>Indicate whether or not you have a receipt</a:t>
            </a:r>
          </a:p>
          <a:p>
            <a:endParaRPr lang="en-US" dirty="0"/>
          </a:p>
          <a:p>
            <a:r>
              <a:rPr lang="en-US" dirty="0"/>
              <a:t>Reconciliation must be completed on a monthly basis as per the dates shown on the </a:t>
            </a:r>
            <a:r>
              <a:rPr lang="en-US" dirty="0" smtClean="0"/>
              <a:t>UMB Commercial Card home </a:t>
            </a:r>
            <a:r>
              <a:rPr lang="en-US" dirty="0"/>
              <a:t>page (always the 8</a:t>
            </a:r>
            <a:r>
              <a:rPr lang="en-US" baseline="30000" dirty="0"/>
              <a:t>th</a:t>
            </a:r>
            <a:r>
              <a:rPr lang="en-US" dirty="0"/>
              <a:t>, except in January)  </a:t>
            </a:r>
            <a:r>
              <a:rPr lang="en-US" b="1" dirty="0"/>
              <a:t>Helpful hint:  </a:t>
            </a:r>
            <a:r>
              <a:rPr lang="en-US" dirty="0"/>
              <a:t>put </a:t>
            </a:r>
            <a:r>
              <a:rPr lang="en-US" dirty="0" smtClean="0"/>
              <a:t>the 6</a:t>
            </a:r>
            <a:r>
              <a:rPr lang="en-US" baseline="30000" dirty="0" smtClean="0"/>
              <a:t>th</a:t>
            </a:r>
            <a:r>
              <a:rPr lang="en-US" dirty="0" smtClean="0"/>
              <a:t> in </a:t>
            </a:r>
            <a:r>
              <a:rPr lang="en-US" dirty="0"/>
              <a:t>your calendar</a:t>
            </a:r>
          </a:p>
          <a:p>
            <a:endParaRPr lang="en-US" dirty="0"/>
          </a:p>
          <a:p>
            <a:pPr>
              <a:buNone/>
            </a:pPr>
            <a:endParaRPr lang="en-US" sz="2800" dirty="0"/>
          </a:p>
          <a:p>
            <a:endParaRPr lang="en-US" sz="2800" dirty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Reconciliation-Fraud/Dispute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/>
          </a:p>
          <a:p>
            <a:r>
              <a:rPr lang="en-US" b="1" u="sng" dirty="0"/>
              <a:t>Fraud </a:t>
            </a:r>
            <a:r>
              <a:rPr lang="en-US" b="1" u="sng" dirty="0" smtClean="0"/>
              <a:t>Process </a:t>
            </a:r>
            <a:endParaRPr lang="en-US" b="1" u="sng" dirty="0"/>
          </a:p>
          <a:p>
            <a:r>
              <a:rPr lang="en-US" dirty="0"/>
              <a:t>Fraudulent charges are found either by </a:t>
            </a:r>
            <a:r>
              <a:rPr lang="en-US" dirty="0" smtClean="0"/>
              <a:t>you or the VISA </a:t>
            </a:r>
            <a:r>
              <a:rPr lang="en-US" dirty="0"/>
              <a:t>Fraud </a:t>
            </a:r>
            <a:r>
              <a:rPr lang="en-US" dirty="0" smtClean="0"/>
              <a:t>Department 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Fraud </a:t>
            </a:r>
            <a:r>
              <a:rPr lang="en-US" dirty="0" smtClean="0"/>
              <a:t>Department of VISA </a:t>
            </a:r>
            <a:r>
              <a:rPr lang="en-US" dirty="0"/>
              <a:t>or the P-Card Program Administrator </a:t>
            </a:r>
            <a:r>
              <a:rPr lang="en-US" dirty="0" smtClean="0"/>
              <a:t>may contact </a:t>
            </a:r>
            <a:r>
              <a:rPr lang="en-US" dirty="0"/>
              <a:t>the Cardholder </a:t>
            </a:r>
            <a:r>
              <a:rPr lang="en-US" dirty="0" smtClean="0"/>
              <a:t>to </a:t>
            </a:r>
            <a:r>
              <a:rPr lang="en-US" dirty="0"/>
              <a:t>verify </a:t>
            </a:r>
            <a:r>
              <a:rPr lang="en-US" dirty="0" smtClean="0"/>
              <a:t>and confirm </a:t>
            </a:r>
            <a:r>
              <a:rPr lang="en-US" dirty="0"/>
              <a:t>any questionable charges.  </a:t>
            </a:r>
            <a:endParaRPr lang="en-US" dirty="0" smtClean="0"/>
          </a:p>
          <a:p>
            <a:pPr lvl="2"/>
            <a:r>
              <a:rPr lang="en-US" dirty="0" smtClean="0"/>
              <a:t>For fraudulent </a:t>
            </a:r>
            <a:r>
              <a:rPr lang="en-US" dirty="0"/>
              <a:t>transactions that are not authorized by the cardholder, UMB will </a:t>
            </a:r>
            <a:r>
              <a:rPr lang="en-US" dirty="0" smtClean="0"/>
              <a:t>mail </a:t>
            </a:r>
            <a:r>
              <a:rPr lang="en-US" dirty="0"/>
              <a:t>a </a:t>
            </a:r>
            <a:r>
              <a:rPr lang="en-US" dirty="0" smtClean="0"/>
              <a:t>fraud </a:t>
            </a:r>
            <a:r>
              <a:rPr lang="en-US" dirty="0"/>
              <a:t>form </a:t>
            </a:r>
            <a:r>
              <a:rPr lang="en-US" dirty="0" smtClean="0"/>
              <a:t>to the </a:t>
            </a:r>
            <a:r>
              <a:rPr lang="en-US" dirty="0"/>
              <a:t>cardholder to </a:t>
            </a:r>
            <a:r>
              <a:rPr lang="en-US" dirty="0" smtClean="0"/>
              <a:t>complete and return to the fax number listed on the form.</a:t>
            </a:r>
          </a:p>
          <a:p>
            <a:pPr lvl="2"/>
            <a:r>
              <a:rPr lang="en-US" dirty="0"/>
              <a:t>All fraud transactions </a:t>
            </a:r>
            <a:r>
              <a:rPr lang="en-US" dirty="0" smtClean="0"/>
              <a:t>(and any associated credits or adjustments) must </a:t>
            </a:r>
            <a:r>
              <a:rPr lang="en-US" dirty="0"/>
              <a:t>be reconciled and credited </a:t>
            </a:r>
            <a:r>
              <a:rPr lang="en-US" dirty="0" smtClean="0"/>
              <a:t>to </a:t>
            </a:r>
            <a:r>
              <a:rPr lang="en-US" dirty="0"/>
              <a:t>Account code </a:t>
            </a:r>
            <a:r>
              <a:rPr lang="en-US" b="1" dirty="0"/>
              <a:t>708995.</a:t>
            </a:r>
            <a:r>
              <a:rPr lang="en-US" dirty="0"/>
              <a:t>  </a:t>
            </a:r>
          </a:p>
          <a:p>
            <a:pPr lvl="2"/>
            <a:r>
              <a:rPr lang="en-US" dirty="0"/>
              <a:t>UMB will close the account and reissue a new card that will be delivered to the Purchasing </a:t>
            </a:r>
            <a:r>
              <a:rPr lang="en-US" dirty="0" smtClean="0"/>
              <a:t>Department </a:t>
            </a:r>
            <a:r>
              <a:rPr lang="en-US" dirty="0"/>
              <a:t>within 7-10 business </a:t>
            </a:r>
            <a:r>
              <a:rPr lang="en-US" dirty="0" err="1"/>
              <a:t>business</a:t>
            </a:r>
            <a:r>
              <a:rPr lang="en-US" dirty="0"/>
              <a:t> days.</a:t>
            </a:r>
          </a:p>
          <a:p>
            <a:pPr lvl="2"/>
            <a:endParaRPr lang="en-US" dirty="0" smtClean="0"/>
          </a:p>
          <a:p>
            <a:endParaRPr lang="en-US" dirty="0"/>
          </a:p>
          <a:p>
            <a:r>
              <a:rPr lang="en-US" b="1" u="sng" dirty="0"/>
              <a:t>Dispute </a:t>
            </a:r>
            <a:r>
              <a:rPr lang="en-US" b="1" u="sng" dirty="0" smtClean="0"/>
              <a:t>Process</a:t>
            </a:r>
            <a:endParaRPr lang="en-US" b="1" dirty="0"/>
          </a:p>
          <a:p>
            <a:r>
              <a:rPr lang="en-US" dirty="0"/>
              <a:t>The dispute </a:t>
            </a:r>
            <a:r>
              <a:rPr lang="en-US" dirty="0" smtClean="0"/>
              <a:t>process applies </a:t>
            </a:r>
            <a:r>
              <a:rPr lang="en-US" dirty="0"/>
              <a:t>when there is a duplicate charge or an unauthorized </a:t>
            </a:r>
            <a:r>
              <a:rPr lang="en-US" dirty="0" smtClean="0"/>
              <a:t>transaction 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dispute form </a:t>
            </a:r>
            <a:r>
              <a:rPr lang="en-US" dirty="0" smtClean="0"/>
              <a:t>(available on the Finance &amp; Administration website) must </a:t>
            </a:r>
            <a:r>
              <a:rPr lang="en-US" dirty="0"/>
              <a:t>be </a:t>
            </a:r>
            <a:r>
              <a:rPr lang="en-US" dirty="0" smtClean="0"/>
              <a:t>completed.  </a:t>
            </a:r>
          </a:p>
          <a:p>
            <a:pPr lvl="2"/>
            <a:r>
              <a:rPr lang="en-US" dirty="0" smtClean="0"/>
              <a:t>All disputed charges (and any associated credits or adjustments) must </a:t>
            </a:r>
            <a:r>
              <a:rPr lang="en-US" dirty="0"/>
              <a:t>be reconciled </a:t>
            </a:r>
            <a:r>
              <a:rPr lang="en-US" dirty="0" smtClean="0"/>
              <a:t>to Account code 708995.</a:t>
            </a:r>
          </a:p>
          <a:p>
            <a:pPr lvl="2"/>
            <a:endParaRPr lang="en-US" dirty="0"/>
          </a:p>
          <a:p>
            <a:endParaRPr lang="en-US" b="1" dirty="0"/>
          </a:p>
          <a:p>
            <a:r>
              <a:rPr lang="en-US" b="1" dirty="0"/>
              <a:t>A</a:t>
            </a:r>
            <a:r>
              <a:rPr lang="en-US" dirty="0" smtClean="0"/>
              <a:t>ssigning </a:t>
            </a:r>
            <a:r>
              <a:rPr lang="en-US" dirty="0"/>
              <a:t>the </a:t>
            </a:r>
            <a:r>
              <a:rPr lang="en-US" dirty="0" smtClean="0"/>
              <a:t>Account code (708995) to a </a:t>
            </a:r>
            <a:r>
              <a:rPr lang="en-US" dirty="0"/>
              <a:t>transaction,  </a:t>
            </a:r>
            <a:r>
              <a:rPr lang="en-US" dirty="0" smtClean="0"/>
              <a:t>does not </a:t>
            </a:r>
            <a:r>
              <a:rPr lang="en-US" dirty="0"/>
              <a:t>automatically </a:t>
            </a:r>
            <a:r>
              <a:rPr lang="en-US" dirty="0" smtClean="0"/>
              <a:t>initiate a </a:t>
            </a:r>
            <a:r>
              <a:rPr lang="en-US" dirty="0"/>
              <a:t>credit </a:t>
            </a:r>
            <a:r>
              <a:rPr lang="en-US" dirty="0" smtClean="0"/>
              <a:t>from </a:t>
            </a:r>
            <a:r>
              <a:rPr lang="en-US" dirty="0"/>
              <a:t>the bank nor the closing of the current account and reissue of a new </a:t>
            </a:r>
            <a:r>
              <a:rPr lang="en-US" dirty="0" smtClean="0"/>
              <a:t>card.  If the cardholder notices fraudulent transactions, the cardholder must notify the UMB using the phone number on the back of the P-Card.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52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RECEIPT IMAGING PROCESS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/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Photograph or scan your </a:t>
            </a:r>
            <a:r>
              <a:rPr lang="en-US" dirty="0" smtClean="0"/>
              <a:t>receipts </a:t>
            </a:r>
            <a:r>
              <a:rPr lang="en-US" dirty="0"/>
              <a:t>and upload </a:t>
            </a:r>
            <a:r>
              <a:rPr lang="en-US" dirty="0" smtClean="0"/>
              <a:t>them </a:t>
            </a:r>
            <a:r>
              <a:rPr lang="en-US" dirty="0"/>
              <a:t>to </a:t>
            </a:r>
            <a:r>
              <a:rPr lang="en-US" dirty="0" smtClean="0"/>
              <a:t>a file on your </a:t>
            </a:r>
            <a:r>
              <a:rPr lang="en-US" dirty="0"/>
              <a:t>desktop for later </a:t>
            </a:r>
            <a:r>
              <a:rPr lang="en-US" dirty="0" smtClean="0"/>
              <a:t>reconciling</a:t>
            </a:r>
          </a:p>
          <a:p>
            <a:r>
              <a:rPr lang="en-US" dirty="0" smtClean="0"/>
              <a:t>UMB Commercial Card </a:t>
            </a:r>
            <a:r>
              <a:rPr lang="en-US" dirty="0"/>
              <a:t>offers the ability to scan or email your receipts into an Image Library to be linked </a:t>
            </a:r>
            <a:r>
              <a:rPr lang="en-US" dirty="0" smtClean="0"/>
              <a:t>to transactions</a:t>
            </a:r>
          </a:p>
          <a:p>
            <a:pPr lvl="1"/>
            <a:r>
              <a:rPr lang="en-US" dirty="0"/>
              <a:t>The approver may view receipts as needed</a:t>
            </a:r>
          </a:p>
          <a:p>
            <a:pPr lvl="1"/>
            <a:r>
              <a:rPr lang="en-US" dirty="0"/>
              <a:t>Paper receipt retention unnecessary when this method is used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6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endParaRPr lang="en-US" sz="2900" dirty="0"/>
          </a:p>
          <a:p>
            <a:r>
              <a:rPr lang="en-US" sz="2900" b="1" dirty="0"/>
              <a:t>Department Heads </a:t>
            </a:r>
          </a:p>
          <a:p>
            <a:pPr lvl="1"/>
            <a:r>
              <a:rPr lang="en-US" sz="2900" dirty="0"/>
              <a:t>Responsible for reviewing and approving cardholder transactions on a monthly basis electronically via </a:t>
            </a:r>
            <a:r>
              <a:rPr lang="en-US" sz="2900" dirty="0" smtClean="0"/>
              <a:t>UMB Commercial Card</a:t>
            </a:r>
            <a:endParaRPr lang="en-US" sz="2900" dirty="0"/>
          </a:p>
          <a:p>
            <a:pPr lvl="1"/>
            <a:r>
              <a:rPr lang="en-US" sz="2900" dirty="0"/>
              <a:t>May request additional details from cardholders for specific transactions prior to approval</a:t>
            </a:r>
          </a:p>
          <a:p>
            <a:pPr marL="118872" indent="0">
              <a:buNone/>
            </a:pPr>
            <a:endParaRPr lang="en-US" sz="2900" dirty="0"/>
          </a:p>
          <a:p>
            <a:pPr marL="118872" indent="0">
              <a:buNone/>
            </a:pPr>
            <a:r>
              <a:rPr lang="en-US" sz="1900" dirty="0"/>
              <a:t>A</a:t>
            </a:r>
            <a:r>
              <a:rPr lang="en-US" sz="1900" dirty="0" smtClean="0"/>
              <a:t>pproval </a:t>
            </a:r>
            <a:r>
              <a:rPr lang="en-US" sz="1900" dirty="0"/>
              <a:t>and review of transactions MUST be conducted by the </a:t>
            </a:r>
            <a:r>
              <a:rPr lang="en-US" sz="1900" dirty="0" smtClean="0"/>
              <a:t>cardholder’s </a:t>
            </a:r>
            <a:r>
              <a:rPr lang="en-US" sz="1900" dirty="0"/>
              <a:t>supervisor and NOT by  a peer.  Some Department Heads may elect  to have staff review and approve cardholder transactions prior to actual Department Head review – this is done at the discretion of the Department Head and is not a requirement  of the Procurement Card program.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CARDHOLDER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Make purchases in compliance with </a:t>
            </a:r>
            <a:r>
              <a:rPr lang="en-US" dirty="0" smtClean="0"/>
              <a:t>Colorado College </a:t>
            </a:r>
            <a:r>
              <a:rPr lang="en-US" dirty="0"/>
              <a:t>expenditure </a:t>
            </a:r>
            <a:r>
              <a:rPr lang="en-US" dirty="0" smtClean="0"/>
              <a:t>policies and departmental preferences</a:t>
            </a:r>
            <a:endParaRPr lang="en-US" dirty="0"/>
          </a:p>
          <a:p>
            <a:r>
              <a:rPr lang="en-US" dirty="0"/>
              <a:t>Retain all receipts for purchases made with the </a:t>
            </a:r>
            <a:r>
              <a:rPr lang="en-US" dirty="0" smtClean="0"/>
              <a:t>P-Card until scanned.  If not scanned, then paper retained for 7 years </a:t>
            </a:r>
            <a:endParaRPr lang="en-US" dirty="0"/>
          </a:p>
          <a:p>
            <a:r>
              <a:rPr lang="en-US" dirty="0"/>
              <a:t>Reconcile all transactions in a timely manner</a:t>
            </a:r>
          </a:p>
          <a:p>
            <a:pPr lvl="1"/>
            <a:r>
              <a:rPr lang="en-US" dirty="0"/>
              <a:t>NOTE: if someone else in your department </a:t>
            </a:r>
            <a:r>
              <a:rPr lang="en-US" dirty="0" smtClean="0"/>
              <a:t>reconciles </a:t>
            </a:r>
            <a:r>
              <a:rPr lang="en-US" dirty="0"/>
              <a:t>for you, ensure that your receipts are turned </a:t>
            </a:r>
            <a:r>
              <a:rPr lang="en-US" dirty="0" smtClean="0"/>
              <a:t>in to </a:t>
            </a:r>
            <a:r>
              <a:rPr lang="en-US" dirty="0"/>
              <a:t>the reconciler </a:t>
            </a:r>
            <a:r>
              <a:rPr lang="en-US" dirty="0" smtClean="0"/>
              <a:t>well before the deadline</a:t>
            </a:r>
            <a:endParaRPr lang="en-US" dirty="0"/>
          </a:p>
          <a:p>
            <a:endParaRPr lang="en-US" dirty="0" smtClean="0"/>
          </a:p>
          <a:p>
            <a:pPr marL="118872" indent="0">
              <a:buNone/>
            </a:pPr>
            <a:r>
              <a:rPr lang="en-US" dirty="0" smtClean="0"/>
              <a:t>***If </a:t>
            </a:r>
            <a:r>
              <a:rPr lang="en-US" dirty="0"/>
              <a:t>you know you will not be using your card for an extended period of time (summer vacation, sabbatical, FLMA time off), notify the Purchasing Department to decrease your credit limit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64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 INCREASES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endParaRPr lang="en-US" b="1" dirty="0"/>
          </a:p>
          <a:p>
            <a:r>
              <a:rPr lang="en-US" dirty="0"/>
              <a:t>Limit increases can be permanent or temporary – Cardholder </a:t>
            </a:r>
            <a:r>
              <a:rPr lang="en-US" dirty="0" smtClean="0"/>
              <a:t>must make </a:t>
            </a:r>
            <a:r>
              <a:rPr lang="en-US" dirty="0"/>
              <a:t>a request via email for increases and copy their supervisor for their approval</a:t>
            </a:r>
          </a:p>
          <a:p>
            <a:r>
              <a:rPr lang="en-US" dirty="0"/>
              <a:t>Limit increases will be processed from </a:t>
            </a:r>
            <a:r>
              <a:rPr lang="en-US" dirty="0" smtClean="0"/>
              <a:t>8:00am-5:00pm </a:t>
            </a:r>
            <a:r>
              <a:rPr lang="en-US" dirty="0"/>
              <a:t>on weekdays.  As with any Finance Office requests, they will be processed on a first-come, first-served basis within 5 days of receipt of the request</a:t>
            </a:r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RECEIPTS and the FIVE W’s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A receipt is required for </a:t>
            </a:r>
            <a:r>
              <a:rPr lang="en-US" sz="2000" b="1" dirty="0"/>
              <a:t>EVERY</a:t>
            </a:r>
            <a:r>
              <a:rPr lang="en-US" sz="2000" dirty="0"/>
              <a:t> transaction over $25 </a:t>
            </a:r>
            <a:r>
              <a:rPr lang="en-US" sz="2000" dirty="0" smtClean="0"/>
              <a:t>made </a:t>
            </a:r>
            <a:r>
              <a:rPr lang="en-US" sz="2000" dirty="0"/>
              <a:t>with the College P-Card, but as many receipts as possible should be attached to transactions (even if the transaction </a:t>
            </a:r>
            <a:r>
              <a:rPr lang="en-US" sz="2000" dirty="0" smtClean="0"/>
              <a:t>is </a:t>
            </a:r>
            <a:r>
              <a:rPr lang="en-US" sz="2000" dirty="0"/>
              <a:t>less than $25)</a:t>
            </a:r>
          </a:p>
          <a:p>
            <a:pPr lvl="1"/>
            <a:endParaRPr lang="en-US" sz="2000" dirty="0"/>
          </a:p>
          <a:p>
            <a:r>
              <a:rPr lang="en-US" sz="2000" dirty="0"/>
              <a:t>Receipts must be kept on file for </a:t>
            </a:r>
            <a:r>
              <a:rPr lang="en-US" sz="2000" dirty="0" smtClean="0"/>
              <a:t>seven years, </a:t>
            </a:r>
            <a:r>
              <a:rPr lang="en-US" sz="2000" dirty="0"/>
              <a:t>per IRS </a:t>
            </a:r>
            <a:r>
              <a:rPr lang="en-US" sz="2000" dirty="0" smtClean="0"/>
              <a:t>requirements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000" dirty="0"/>
              <a:t>Each transaction in </a:t>
            </a:r>
            <a:r>
              <a:rPr lang="en-US" sz="2000" dirty="0" smtClean="0"/>
              <a:t>UMB Commercial Card </a:t>
            </a:r>
            <a:r>
              <a:rPr lang="en-US" sz="2000" dirty="0"/>
              <a:t>should detail the following information</a:t>
            </a:r>
            <a:r>
              <a:rPr lang="en-US" sz="2000" dirty="0" smtClean="0"/>
              <a:t>:</a:t>
            </a:r>
            <a:endParaRPr lang="en-US" sz="2000" dirty="0"/>
          </a:p>
          <a:p>
            <a:pPr lvl="1"/>
            <a:r>
              <a:rPr lang="en-US" sz="2000" b="1" dirty="0"/>
              <a:t>Who </a:t>
            </a:r>
            <a:r>
              <a:rPr lang="en-US" sz="2000" dirty="0"/>
              <a:t>(vendor name)</a:t>
            </a:r>
          </a:p>
          <a:p>
            <a:pPr lvl="1"/>
            <a:r>
              <a:rPr lang="en-US" sz="2000" b="1" dirty="0"/>
              <a:t>What </a:t>
            </a:r>
            <a:r>
              <a:rPr lang="en-US" sz="2000" dirty="0"/>
              <a:t>(items purchased)</a:t>
            </a:r>
          </a:p>
          <a:p>
            <a:pPr lvl="1"/>
            <a:r>
              <a:rPr lang="en-US" sz="2000" b="1" dirty="0"/>
              <a:t>Where</a:t>
            </a:r>
            <a:r>
              <a:rPr lang="en-US" sz="2000" dirty="0"/>
              <a:t> (location of transaction)</a:t>
            </a:r>
          </a:p>
          <a:p>
            <a:pPr lvl="1"/>
            <a:r>
              <a:rPr lang="en-US" sz="2000" b="1" dirty="0"/>
              <a:t>When</a:t>
            </a:r>
            <a:r>
              <a:rPr lang="en-US" sz="2000" dirty="0"/>
              <a:t> (date of transaction) </a:t>
            </a:r>
          </a:p>
          <a:p>
            <a:pPr lvl="1"/>
            <a:r>
              <a:rPr lang="en-US" sz="2000" b="1" dirty="0"/>
              <a:t>Why</a:t>
            </a:r>
            <a:r>
              <a:rPr lang="en-US" sz="2000" dirty="0"/>
              <a:t> (purpose of the transaction)</a:t>
            </a:r>
            <a:r>
              <a:rPr lang="en-US" sz="2000" b="1" dirty="0"/>
              <a:t> </a:t>
            </a:r>
          </a:p>
          <a:p>
            <a:pPr lvl="1"/>
            <a:endParaRPr lang="en-US" sz="1800" b="1" dirty="0"/>
          </a:p>
          <a:p>
            <a:endParaRPr lang="en-US" sz="1800" dirty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History</a:t>
            </a:r>
          </a:p>
          <a:p>
            <a:r>
              <a:rPr lang="en-US" dirty="0"/>
              <a:t>P-Card program information</a:t>
            </a:r>
          </a:p>
          <a:p>
            <a:r>
              <a:rPr lang="en-US" dirty="0" smtClean="0"/>
              <a:t>Quiz!</a:t>
            </a:r>
          </a:p>
          <a:p>
            <a:r>
              <a:rPr lang="en-US" dirty="0"/>
              <a:t>Q&amp;A</a:t>
            </a:r>
          </a:p>
          <a:p>
            <a:r>
              <a:rPr lang="en-US" dirty="0" smtClean="0"/>
              <a:t>UMB Commercial Card </a:t>
            </a:r>
            <a:r>
              <a:rPr lang="en-US" dirty="0"/>
              <a:t>demonstration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MISSING RECEIPTS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800" dirty="0"/>
              <a:t>A Missing Receipt Affidavit is included in the training documents you will be sent.  A copy of the affidavit can also be found on the Finance &amp; Administration website</a:t>
            </a:r>
          </a:p>
          <a:p>
            <a:pPr marL="118872" indent="0">
              <a:buNone/>
            </a:pPr>
            <a:endParaRPr lang="en-US" sz="2800" dirty="0"/>
          </a:p>
          <a:p>
            <a:pPr marL="118872" indent="0">
              <a:buNone/>
            </a:pPr>
            <a:r>
              <a:rPr lang="en-US" sz="2800" dirty="0" smtClean="0"/>
              <a:t>The </a:t>
            </a:r>
            <a:r>
              <a:rPr lang="en-US" sz="2800" dirty="0"/>
              <a:t>affidavit </a:t>
            </a:r>
            <a:r>
              <a:rPr lang="en-US" sz="2800" dirty="0" smtClean="0"/>
              <a:t>requires </a:t>
            </a:r>
            <a:r>
              <a:rPr lang="en-US" sz="2800" dirty="0"/>
              <a:t>the department head’s signature </a:t>
            </a:r>
            <a:r>
              <a:rPr lang="en-US" sz="2800" dirty="0" smtClean="0"/>
              <a:t>and </a:t>
            </a:r>
            <a:r>
              <a:rPr lang="en-US" sz="2800" dirty="0"/>
              <a:t>the 5-Ws of the transaction</a:t>
            </a:r>
            <a:endParaRPr lang="en-US" dirty="0"/>
          </a:p>
          <a:p>
            <a:pPr lvl="1"/>
            <a:r>
              <a:rPr lang="en-US" dirty="0" smtClean="0"/>
              <a:t>Upload the affidavit to the pertinent transaction as documentation</a:t>
            </a:r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REIMBURSEMENT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en-US" b="1" dirty="0"/>
              <a:t>REIMBURSEMENT FOR </a:t>
            </a:r>
            <a:r>
              <a:rPr lang="en-US" b="1" dirty="0" smtClean="0"/>
              <a:t>PERSONAL PURCHASES</a:t>
            </a:r>
            <a:endParaRPr lang="en-US" b="1" dirty="0"/>
          </a:p>
          <a:p>
            <a:pPr marL="118872" indent="0">
              <a:buNone/>
            </a:pPr>
            <a:endParaRPr lang="en-US" sz="3800" b="1" dirty="0"/>
          </a:p>
          <a:p>
            <a:r>
              <a:rPr lang="en-US" dirty="0" smtClean="0"/>
              <a:t>Use </a:t>
            </a:r>
            <a:r>
              <a:rPr lang="en-US" dirty="0"/>
              <a:t>A</a:t>
            </a:r>
            <a:r>
              <a:rPr lang="en-US" dirty="0" smtClean="0"/>
              <a:t>ccount </a:t>
            </a:r>
            <a:r>
              <a:rPr lang="en-US" dirty="0"/>
              <a:t>code </a:t>
            </a:r>
            <a:r>
              <a:rPr lang="en-US" b="1" dirty="0"/>
              <a:t>708993</a:t>
            </a:r>
            <a:r>
              <a:rPr lang="en-US" dirty="0"/>
              <a:t> </a:t>
            </a:r>
            <a:r>
              <a:rPr lang="en-US" dirty="0" smtClean="0"/>
              <a:t>and state “P-Card </a:t>
            </a:r>
            <a:r>
              <a:rPr lang="en-US" dirty="0"/>
              <a:t>Used in Error for Personal Expense</a:t>
            </a:r>
            <a:r>
              <a:rPr lang="en-US" dirty="0" smtClean="0"/>
              <a:t>” in the description for the transaction</a:t>
            </a:r>
            <a:endParaRPr lang="en-US" dirty="0"/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Submit reimbursement to the College within 30 calendar days and attach the receipt from the Cashier to your original </a:t>
            </a:r>
            <a:r>
              <a:rPr lang="en-US" dirty="0" smtClean="0"/>
              <a:t>receipt.  Please retain this with </a:t>
            </a:r>
            <a:r>
              <a:rPr lang="en-US" dirty="0"/>
              <a:t>your </a:t>
            </a:r>
            <a:r>
              <a:rPr lang="en-US" dirty="0" smtClean="0"/>
              <a:t>records</a:t>
            </a:r>
            <a:r>
              <a:rPr lang="en-US" dirty="0"/>
              <a:t>	</a:t>
            </a:r>
          </a:p>
          <a:p>
            <a:r>
              <a:rPr lang="en-US" dirty="0"/>
              <a:t>When submitting a check to the College, use the same FOAP </a:t>
            </a:r>
            <a:r>
              <a:rPr lang="en-US" dirty="0" smtClean="0"/>
              <a:t>that was used </a:t>
            </a:r>
            <a:r>
              <a:rPr lang="en-US" dirty="0"/>
              <a:t>when reconciling the transaction in </a:t>
            </a:r>
            <a:r>
              <a:rPr lang="en-US" dirty="0" smtClean="0"/>
              <a:t>UMB Commercial Card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PROHIBITED PURCHASES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399"/>
            <a:ext cx="8229600" cy="4724401"/>
          </a:xfrm>
        </p:spPr>
        <p:txBody>
          <a:bodyPr>
            <a:noAutofit/>
          </a:bodyPr>
          <a:lstStyle/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400" b="1" u="sng" dirty="0"/>
          </a:p>
          <a:p>
            <a:pPr lvl="0">
              <a:buNone/>
            </a:pPr>
            <a:endParaRPr lang="en-US" sz="1600" b="1" dirty="0"/>
          </a:p>
          <a:p>
            <a:pPr lvl="0">
              <a:buNone/>
            </a:pPr>
            <a:endParaRPr lang="en-US" sz="1600" dirty="0"/>
          </a:p>
          <a:p>
            <a:pPr>
              <a:buNone/>
            </a:pPr>
            <a:r>
              <a:rPr lang="en-US" sz="1600" b="1" dirty="0"/>
              <a:t> </a:t>
            </a:r>
            <a:endParaRPr lang="en-US" sz="1600" dirty="0"/>
          </a:p>
          <a:p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225811"/>
              </p:ext>
            </p:extLst>
          </p:nvPr>
        </p:nvGraphicFramePr>
        <p:xfrm>
          <a:off x="533400" y="1676400"/>
          <a:ext cx="8077200" cy="5370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90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080">
                <a:tc gridSpan="2"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PERSONAL PURCHASES!!!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Purchases that are centralized on campus (i.e., IT, Facilities, Business Office/Purchasing), such as technology equipment, copiers, and furniture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Services of any kind associated with a scope of work or contract (exceptions: Facilities/Business Office)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Insurance (exception: insurance for airfare or vehicle rentals or when traveling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abroad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- 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cs typeface="Times New Roman"/>
                        </a:rPr>
                        <a:t>v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Times New Roman"/>
                          <a:cs typeface="Times New Roman"/>
                        </a:rPr>
                        <a:t>erification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0" kern="1200" baseline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Times New Roman"/>
                          <a:cs typeface="Times New Roman"/>
                        </a:rPr>
                        <a:t>of CC insurance should be requested from the Executive 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Times New Roman"/>
                          <a:cs typeface="Times New Roman"/>
                        </a:rPr>
                        <a:t>Assistant for Finance)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Fines or court costs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effectLst/>
                        </a:rPr>
                        <a:t>Cash advances of any type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Cellular phones and related monthly charges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Capital equipment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Gift cards  over $50 each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Leases and lease-purchases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Honorariums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Technology equipment (i.e., computers and peripherals)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Dating and escort services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Casinos, Furriers, Massage parlors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Time payments of any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type (includes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subscriptions)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Personal items 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Donations to organizations (non-profit or for-profit)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438912" marR="0" lvl="0" indent="-3200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D00"/>
                        </a:buClr>
                        <a:buSzPct val="80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 SEE POLICIES &amp; PROCEDURES MANUAL REGARDING CONSEQUENCES  FOR CARD MISUSE **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None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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PURCHASES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Online Purchases </a:t>
            </a:r>
          </a:p>
          <a:p>
            <a:pPr lvl="1"/>
            <a:r>
              <a:rPr lang="en-US" dirty="0"/>
              <a:t>Be sure you are ordering from a secure </a:t>
            </a:r>
            <a:r>
              <a:rPr lang="en-US" dirty="0" smtClean="0"/>
              <a:t>site</a:t>
            </a:r>
            <a:endParaRPr lang="en-US" dirty="0"/>
          </a:p>
          <a:p>
            <a:pPr lvl="1"/>
            <a:r>
              <a:rPr lang="en-US" dirty="0"/>
              <a:t>in the address bar the website should read: https: instead of just http...the "s" stands for secure.</a:t>
            </a:r>
          </a:p>
          <a:p>
            <a:pPr lvl="1"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b="1" dirty="0"/>
              <a:t>Protect your procurement card:</a:t>
            </a:r>
          </a:p>
          <a:p>
            <a:pPr lvl="1"/>
            <a:r>
              <a:rPr lang="en-US" dirty="0"/>
              <a:t>Do not share your card or account information </a:t>
            </a:r>
          </a:p>
          <a:p>
            <a:pPr lvl="1"/>
            <a:r>
              <a:rPr lang="en-US" dirty="0"/>
              <a:t>Do not email or fax your cardholder account information: call it in instead</a:t>
            </a:r>
          </a:p>
          <a:p>
            <a:pPr lvl="1"/>
            <a:r>
              <a:rPr lang="en-US" dirty="0"/>
              <a:t>Immediately contact the Purchasing Department in the event of a lost or stolen card</a:t>
            </a:r>
          </a:p>
          <a:p>
            <a:pPr lvl="1"/>
            <a:r>
              <a:rPr lang="en-US" dirty="0"/>
              <a:t>Do not store passwords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TRAINING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endParaRPr lang="en-US" dirty="0"/>
          </a:p>
          <a:p>
            <a:r>
              <a:rPr lang="en-US" dirty="0"/>
              <a:t>Activate your card upon receipt</a:t>
            </a:r>
          </a:p>
          <a:p>
            <a:endParaRPr lang="en-US" dirty="0"/>
          </a:p>
          <a:p>
            <a:r>
              <a:rPr lang="en-US" dirty="0"/>
              <a:t>Log into </a:t>
            </a:r>
            <a:r>
              <a:rPr lang="en-US" dirty="0" smtClean="0"/>
              <a:t>UMB Commercial Card (the reconciliation </a:t>
            </a:r>
            <a:r>
              <a:rPr lang="en-US" dirty="0"/>
              <a:t>tool)</a:t>
            </a:r>
          </a:p>
          <a:p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://identity.commercialcard.umb.com/login?signin=9fa99bb3bd63fcbe8fe1b4f3cd3d7995#/login</a:t>
            </a:r>
            <a:endParaRPr lang="en-US" dirty="0"/>
          </a:p>
          <a:p>
            <a:r>
              <a:rPr lang="en-US" dirty="0"/>
              <a:t> 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Contact Purchasing if you require assistance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You will receive an email with policies, information about </a:t>
            </a:r>
            <a:r>
              <a:rPr lang="en-US" dirty="0" smtClean="0"/>
              <a:t>UMB Commercial Card </a:t>
            </a:r>
            <a:r>
              <a:rPr lang="en-US" dirty="0"/>
              <a:t>&amp; </a:t>
            </a:r>
            <a:r>
              <a:rPr lang="en-US" dirty="0" smtClean="0"/>
              <a:t>reconciliation and tax exemption certificates</a:t>
            </a:r>
            <a:endParaRPr lang="en-US" dirty="0"/>
          </a:p>
          <a:p>
            <a:pPr lvl="1"/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2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FINALLY…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Issuance of a UMB VISA Procurement Card is a relationship of trust between you and the College</a:t>
            </a:r>
          </a:p>
          <a:p>
            <a:r>
              <a:rPr lang="en-US" dirty="0"/>
              <a:t>The card is a privilege granted to you by the College, and you are charged with responsible use of the </a:t>
            </a:r>
            <a:r>
              <a:rPr lang="en-US" dirty="0" smtClean="0"/>
              <a:t>card</a:t>
            </a:r>
            <a:endParaRPr lang="en-US" dirty="0"/>
          </a:p>
          <a:p>
            <a:r>
              <a:rPr lang="en-US" dirty="0"/>
              <a:t>All purchases must be made in compliance with CC expenditure </a:t>
            </a:r>
            <a:r>
              <a:rPr lang="en-US" dirty="0" smtClean="0"/>
              <a:t>policies</a:t>
            </a:r>
            <a:endParaRPr lang="en-US" dirty="0"/>
          </a:p>
          <a:p>
            <a:r>
              <a:rPr lang="en-US" dirty="0"/>
              <a:t>Expenditure of funds is held to the highest degree of trust amongst the institution</a:t>
            </a:r>
          </a:p>
          <a:p>
            <a:r>
              <a:rPr lang="en-US" dirty="0"/>
              <a:t>Fraudulent or intentional misuse of the card will result in revocation of the card and possible additional disciplinary action. </a:t>
            </a:r>
          </a:p>
        </p:txBody>
      </p:sp>
    </p:spTree>
    <p:extLst>
      <p:ext uri="{BB962C8B-B14F-4D97-AF65-F5344CB8AC3E}">
        <p14:creationId xmlns:p14="http://schemas.microsoft.com/office/powerpoint/2010/main" val="23825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WRAP-UP/Q&amp;A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endParaRPr lang="en-US" sz="4400" b="1" dirty="0">
              <a:solidFill>
                <a:srgbClr val="76923C"/>
              </a:solidFill>
              <a:latin typeface="Calibri"/>
            </a:endParaRPr>
          </a:p>
          <a:p>
            <a:pPr>
              <a:buNone/>
            </a:pPr>
            <a:r>
              <a:rPr lang="en-US" sz="4400" b="1" dirty="0">
                <a:solidFill>
                  <a:srgbClr val="76923C"/>
                </a:solidFill>
                <a:latin typeface="Calibri"/>
              </a:rPr>
              <a:t>COLORADO COLLEGE</a:t>
            </a:r>
          </a:p>
          <a:p>
            <a:pPr>
              <a:buNone/>
            </a:pPr>
            <a:endParaRPr lang="en-US" sz="2400" u="sng" dirty="0">
              <a:solidFill>
                <a:srgbClr val="76923C"/>
              </a:solidFill>
              <a:latin typeface="Calibri"/>
              <a:hlinkClick r:id="rId2"/>
            </a:endParaRPr>
          </a:p>
          <a:p>
            <a:pPr>
              <a:buNone/>
            </a:pPr>
            <a:endParaRPr lang="en-US" dirty="0">
              <a:solidFill>
                <a:srgbClr val="76923C"/>
              </a:solidFill>
              <a:latin typeface="Calibri"/>
            </a:endParaRPr>
          </a:p>
          <a:p>
            <a:pPr>
              <a:buNone/>
            </a:pPr>
            <a:r>
              <a:rPr lang="en-US" dirty="0">
                <a:latin typeface="Calibri"/>
              </a:rPr>
              <a:t>Anne Corley</a:t>
            </a:r>
          </a:p>
          <a:p>
            <a:pPr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Administrative Services Specialist</a:t>
            </a:r>
          </a:p>
          <a:p>
            <a:pPr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Procurement Card Administrator</a:t>
            </a:r>
          </a:p>
          <a:p>
            <a:pPr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(719) 389-6695</a:t>
            </a:r>
          </a:p>
          <a:p>
            <a:pPr>
              <a:buNone/>
            </a:pPr>
            <a:r>
              <a:rPr lang="en-US" sz="2400" u="sng" dirty="0">
                <a:solidFill>
                  <a:srgbClr val="76923C"/>
                </a:solidFill>
                <a:latin typeface="Calibri"/>
                <a:hlinkClick r:id="rId3"/>
              </a:rPr>
              <a:t>acorley@coloradocollege.edu</a:t>
            </a:r>
          </a:p>
          <a:p>
            <a:pPr>
              <a:buNone/>
            </a:pPr>
            <a:endParaRPr lang="en-US" dirty="0">
              <a:solidFill>
                <a:srgbClr val="76923C"/>
              </a:solidFill>
              <a:latin typeface="Calibri"/>
            </a:endParaRPr>
          </a:p>
          <a:p>
            <a:pPr>
              <a:buNone/>
            </a:pPr>
            <a:endParaRPr lang="en-US" dirty="0">
              <a:solidFill>
                <a:srgbClr val="76923C"/>
              </a:solidFill>
              <a:latin typeface="Calibri"/>
            </a:endParaRPr>
          </a:p>
          <a:p>
            <a:pPr>
              <a:buNone/>
            </a:pPr>
            <a:r>
              <a:rPr lang="en-US" dirty="0">
                <a:solidFill>
                  <a:srgbClr val="76923C"/>
                </a:solidFill>
                <a:latin typeface="Calibri"/>
              </a:rPr>
              <a:t>		</a:t>
            </a:r>
            <a:r>
              <a:rPr lang="en-US" b="1" dirty="0">
                <a:solidFill>
                  <a:srgbClr val="76923C"/>
                </a:solidFill>
                <a:latin typeface="Calibri"/>
              </a:rPr>
              <a:t>		</a:t>
            </a:r>
          </a:p>
          <a:p>
            <a:pPr>
              <a:buNone/>
            </a:pPr>
            <a:r>
              <a:rPr lang="en-US" sz="4400" b="1" dirty="0">
                <a:solidFill>
                  <a:srgbClr val="76923C"/>
                </a:solidFill>
                <a:latin typeface="Calibri"/>
              </a:rPr>
              <a:t>UMB Bank/VISA	</a:t>
            </a:r>
          </a:p>
          <a:p>
            <a:pPr>
              <a:buClr>
                <a:srgbClr val="000000"/>
              </a:buClr>
              <a:buNone/>
            </a:pPr>
            <a:r>
              <a:rPr lang="en-US" dirty="0">
                <a:solidFill>
                  <a:srgbClr val="000000"/>
                </a:solidFill>
                <a:latin typeface="Calibri"/>
              </a:rPr>
              <a:t>To report a lost or stolen card</a:t>
            </a:r>
            <a:endParaRPr lang="en-US" b="1" dirty="0">
              <a:solidFill>
                <a:srgbClr val="000000"/>
              </a:solidFill>
              <a:latin typeface="Calibri"/>
            </a:endParaRPr>
          </a:p>
          <a:p>
            <a:pPr>
              <a:buClr>
                <a:srgbClr val="000000"/>
              </a:buClr>
              <a:buNone/>
            </a:pPr>
            <a:r>
              <a:rPr lang="en-US" dirty="0">
                <a:solidFill>
                  <a:srgbClr val="000000"/>
                </a:solidFill>
                <a:latin typeface="Calibri"/>
              </a:rPr>
              <a:t>24 hours a day worldwide customer service	</a:t>
            </a:r>
          </a:p>
          <a:p>
            <a:pPr>
              <a:buClr>
                <a:srgbClr val="000000"/>
              </a:buClr>
              <a:buNone/>
            </a:pPr>
            <a:r>
              <a:rPr lang="en-US" b="1" dirty="0"/>
              <a:t>(888)494-5141</a:t>
            </a:r>
            <a:endParaRPr lang="en-US" dirty="0"/>
          </a:p>
          <a:p>
            <a:pPr>
              <a:buClr>
                <a:srgbClr val="000000"/>
              </a:buClr>
              <a:buNone/>
            </a:pPr>
            <a:r>
              <a:rPr lang="en-US" dirty="0">
                <a:solidFill>
                  <a:srgbClr val="76923C"/>
                </a:solidFill>
                <a:latin typeface="Calibri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en-US" dirty="0"/>
              <a:t>True or </a:t>
            </a:r>
            <a:r>
              <a:rPr lang="en-US" dirty="0" smtClean="0"/>
              <a:t>False:</a:t>
            </a:r>
          </a:p>
          <a:p>
            <a:r>
              <a:rPr lang="en-US" dirty="0" smtClean="0"/>
              <a:t>A </a:t>
            </a:r>
            <a:r>
              <a:rPr lang="en-US" dirty="0"/>
              <a:t>receipt is required only for purchases over $25</a:t>
            </a:r>
          </a:p>
          <a:p>
            <a:pPr lvl="1"/>
            <a:endParaRPr lang="en-US" dirty="0"/>
          </a:p>
          <a:p>
            <a:r>
              <a:rPr lang="en-US" dirty="0"/>
              <a:t>Where are monthly reconciliation deadlines posted?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monthly deadline for reconciliation?</a:t>
            </a:r>
            <a:endParaRPr lang="en-US" dirty="0"/>
          </a:p>
          <a:p>
            <a:endParaRPr lang="en-US" dirty="0"/>
          </a:p>
          <a:p>
            <a:r>
              <a:rPr lang="en-US" dirty="0"/>
              <a:t>Who approves and reviews monthly P-Card transactions for cardholders?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45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QUIZ…cont’d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True or False: </a:t>
            </a:r>
          </a:p>
          <a:p>
            <a:pPr lvl="1"/>
            <a:r>
              <a:rPr lang="en-US" dirty="0"/>
              <a:t>I may let others use my P-Card for college-related business purposes</a:t>
            </a:r>
          </a:p>
          <a:p>
            <a:pPr lvl="1"/>
            <a:r>
              <a:rPr lang="en-US" dirty="0"/>
              <a:t>Receipts need to be retained for a period of three years per IRS requirements</a:t>
            </a:r>
          </a:p>
          <a:p>
            <a:pPr lvl="1"/>
            <a:r>
              <a:rPr lang="en-US" dirty="0"/>
              <a:t>The P-Card is valid for </a:t>
            </a:r>
            <a:r>
              <a:rPr lang="en-US" dirty="0" smtClean="0"/>
              <a:t>four </a:t>
            </a:r>
            <a:r>
              <a:rPr lang="en-US" dirty="0"/>
              <a:t>years</a:t>
            </a:r>
          </a:p>
          <a:p>
            <a:pPr lvl="1"/>
            <a:r>
              <a:rPr lang="en-US" dirty="0"/>
              <a:t>I may use the P-Card to make personal purchases as long as I reimburse the College in a timely manner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07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I need a limit increase, I need to: </a:t>
            </a:r>
          </a:p>
          <a:p>
            <a:pPr lvl="1"/>
            <a:r>
              <a:rPr lang="en-US" dirty="0"/>
              <a:t>Contact UMB customer service</a:t>
            </a:r>
          </a:p>
          <a:p>
            <a:pPr lvl="1"/>
            <a:r>
              <a:rPr lang="en-US" dirty="0"/>
              <a:t>Call the CC Purchasing Office </a:t>
            </a:r>
          </a:p>
          <a:p>
            <a:pPr lvl="1"/>
            <a:r>
              <a:rPr lang="en-US" dirty="0"/>
              <a:t>Submit my request for a limit increase in writing to the administrator &amp; cc your supervisor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If I want to </a:t>
            </a:r>
            <a:r>
              <a:rPr lang="en-US" dirty="0" smtClean="0"/>
              <a:t>email </a:t>
            </a:r>
            <a:r>
              <a:rPr lang="en-US" dirty="0"/>
              <a:t>my card account information, I may include all pertinent data in </a:t>
            </a:r>
            <a:r>
              <a:rPr lang="en-US" dirty="0" smtClean="0"/>
              <a:t>the </a:t>
            </a:r>
            <a:r>
              <a:rPr lang="en-US" dirty="0"/>
              <a:t>email.  True or False? </a:t>
            </a:r>
          </a:p>
        </p:txBody>
      </p:sp>
    </p:spTree>
    <p:extLst>
      <p:ext uri="{BB962C8B-B14F-4D97-AF65-F5344CB8AC3E}">
        <p14:creationId xmlns:p14="http://schemas.microsoft.com/office/powerpoint/2010/main" val="20244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600" b="1" dirty="0"/>
              <a:t>PURCHASING DEPARTMENT</a:t>
            </a:r>
            <a:endParaRPr lang="en-US" sz="2400" dirty="0"/>
          </a:p>
          <a:p>
            <a:pPr algn="ctr">
              <a:buNone/>
            </a:pPr>
            <a:endParaRPr lang="en-US" sz="2400" dirty="0"/>
          </a:p>
          <a:p>
            <a:pPr algn="ctr">
              <a:buNone/>
            </a:pPr>
            <a:endParaRPr lang="en-US" sz="2400" dirty="0"/>
          </a:p>
          <a:p>
            <a:pPr lvl="1" algn="ctr">
              <a:buNone/>
            </a:pPr>
            <a:r>
              <a:rPr lang="en-US" sz="2400" dirty="0"/>
              <a:t>Anne Corley</a:t>
            </a:r>
          </a:p>
          <a:p>
            <a:pPr lvl="1" algn="ctr">
              <a:buNone/>
            </a:pPr>
            <a:r>
              <a:rPr lang="en-US" sz="2400" dirty="0"/>
              <a:t>Administrative Services Specialist</a:t>
            </a:r>
          </a:p>
          <a:p>
            <a:pPr lvl="1" algn="ctr">
              <a:buNone/>
            </a:pPr>
            <a:r>
              <a:rPr lang="en-US" sz="2400" dirty="0">
                <a:hlinkClick r:id="rId2"/>
              </a:rPr>
              <a:t>acorley@coloradocollege.edu</a:t>
            </a:r>
            <a:endParaRPr lang="en-US" sz="2400" dirty="0"/>
          </a:p>
          <a:p>
            <a:pPr lvl="1" algn="ctr">
              <a:buNone/>
            </a:pPr>
            <a:r>
              <a:rPr lang="en-US" sz="2400" dirty="0"/>
              <a:t>x6695</a:t>
            </a:r>
          </a:p>
          <a:p>
            <a:pPr lvl="1" algn="ctr">
              <a:buNone/>
            </a:pPr>
            <a:endParaRPr lang="en-US" sz="2400" dirty="0"/>
          </a:p>
          <a:p>
            <a:pPr lvl="1" algn="ctr">
              <a:buNone/>
            </a:pPr>
            <a:r>
              <a:rPr lang="en-US" sz="2400" dirty="0"/>
              <a:t>available </a:t>
            </a:r>
            <a:r>
              <a:rPr lang="en-US" sz="2400" dirty="0" smtClean="0"/>
              <a:t>8:00am-5:00pm</a:t>
            </a:r>
            <a:endParaRPr lang="en-US" sz="2400" dirty="0"/>
          </a:p>
          <a:p>
            <a:pPr lvl="1" algn="ctr">
              <a:buNone/>
            </a:pPr>
            <a:r>
              <a:rPr lang="en-US" sz="2400" dirty="0"/>
              <a:t>Monday-Friday</a:t>
            </a:r>
          </a:p>
          <a:p>
            <a:pPr lvl="1" algn="ctr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0882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True or False: </a:t>
            </a:r>
          </a:p>
          <a:p>
            <a:pPr lvl="1"/>
            <a:r>
              <a:rPr lang="en-US" dirty="0"/>
              <a:t>The College P-Card is a tool that all staff and faculty have a right to use</a:t>
            </a:r>
          </a:p>
          <a:p>
            <a:pPr lvl="1"/>
            <a:r>
              <a:rPr lang="en-US" dirty="0"/>
              <a:t>The UMB P-Card program covers $200 per day for up to three days in the event of a baggage delay</a:t>
            </a:r>
          </a:p>
          <a:p>
            <a:pPr lvl="1"/>
            <a:r>
              <a:rPr lang="en-US" dirty="0"/>
              <a:t>Unauthorized use or abuse of the P-Card is subject to termination of employment</a:t>
            </a:r>
          </a:p>
          <a:p>
            <a:pPr lvl="1"/>
            <a:r>
              <a:rPr lang="en-US" dirty="0"/>
              <a:t>The College’s tax exempt status is automatically registered when the P-Card is swiped on vendor point-of-sale terminals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18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UMB </a:t>
            </a:r>
            <a:r>
              <a:rPr lang="en-US" sz="3600" dirty="0"/>
              <a:t>Bank</a:t>
            </a:r>
          </a:p>
          <a:p>
            <a:r>
              <a:rPr lang="en-US" sz="3600" dirty="0"/>
              <a:t>Jan 2012	</a:t>
            </a:r>
          </a:p>
          <a:p>
            <a:r>
              <a:rPr lang="en-US" sz="3600" dirty="0"/>
              <a:t>900+ cardholders</a:t>
            </a:r>
          </a:p>
          <a:p>
            <a:r>
              <a:rPr lang="en-US" sz="3600" dirty="0"/>
              <a:t>Average spend approximately $17 million/year</a:t>
            </a:r>
          </a:p>
          <a:p>
            <a:r>
              <a:rPr lang="en-US" sz="3600" dirty="0"/>
              <a:t>Average $19,000 per cardholder/year spend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SNAPSHOT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Autofit/>
          </a:bodyPr>
          <a:lstStyle/>
          <a:p>
            <a:r>
              <a:rPr lang="en-US" sz="2000" dirty="0"/>
              <a:t>Approximately 5,000 transactions per month</a:t>
            </a:r>
          </a:p>
          <a:p>
            <a:endParaRPr lang="en-US" sz="2000" dirty="0"/>
          </a:p>
          <a:p>
            <a:r>
              <a:rPr lang="en-US" sz="2000" dirty="0"/>
              <a:t>Top Five:</a:t>
            </a:r>
          </a:p>
          <a:p>
            <a:pPr lvl="1"/>
            <a:r>
              <a:rPr lang="en-US" sz="2000" dirty="0"/>
              <a:t>Greatest # of transactions </a:t>
            </a:r>
          </a:p>
          <a:p>
            <a:pPr lvl="2"/>
            <a:r>
              <a:rPr lang="en-US" sz="2000" dirty="0"/>
              <a:t>Facilities (2) </a:t>
            </a:r>
          </a:p>
          <a:p>
            <a:pPr lvl="2"/>
            <a:r>
              <a:rPr lang="en-US" sz="2000" dirty="0"/>
              <a:t>Athletics (2)</a:t>
            </a:r>
          </a:p>
          <a:p>
            <a:pPr lvl="2"/>
            <a:r>
              <a:rPr lang="en-US" sz="2000" dirty="0" err="1"/>
              <a:t>Tutt</a:t>
            </a:r>
            <a:r>
              <a:rPr lang="en-US" sz="2000" dirty="0"/>
              <a:t> Library (1)</a:t>
            </a:r>
          </a:p>
          <a:p>
            <a:pPr lvl="1"/>
            <a:r>
              <a:rPr lang="en-US" sz="2000" dirty="0"/>
              <a:t>Highest spend </a:t>
            </a:r>
          </a:p>
          <a:p>
            <a:pPr lvl="2"/>
            <a:r>
              <a:rPr lang="en-US" sz="2000" dirty="0"/>
              <a:t>Facilities (1)</a:t>
            </a:r>
          </a:p>
          <a:p>
            <a:pPr lvl="2"/>
            <a:r>
              <a:rPr lang="en-US" sz="2000" dirty="0"/>
              <a:t>Purchasing (1)</a:t>
            </a:r>
          </a:p>
          <a:p>
            <a:pPr lvl="2"/>
            <a:r>
              <a:rPr lang="en-US" sz="2000" dirty="0"/>
              <a:t>Athletics  (1) </a:t>
            </a:r>
          </a:p>
          <a:p>
            <a:pPr lvl="2"/>
            <a:r>
              <a:rPr lang="en-US" sz="2000" dirty="0"/>
              <a:t>Audio Visual (1) </a:t>
            </a:r>
          </a:p>
          <a:p>
            <a:pPr marL="768096" lvl="2" indent="0">
              <a:buNone/>
            </a:pPr>
            <a:r>
              <a:rPr lang="en-US" sz="2000" dirty="0"/>
              <a:t> </a:t>
            </a:r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EMV Chip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en-US" dirty="0"/>
              <a:t>  </a:t>
            </a:r>
          </a:p>
          <a:p>
            <a:r>
              <a:rPr lang="en-US" sz="3300" dirty="0"/>
              <a:t>UMB Bank Commercial Visa® credit cards now </a:t>
            </a:r>
            <a:r>
              <a:rPr lang="en-US" sz="3300" dirty="0" smtClean="0"/>
              <a:t>utilizes </a:t>
            </a:r>
            <a:r>
              <a:rPr lang="en-US" sz="3300" dirty="0"/>
              <a:t>EMV encrypted chip-technology with enhanced fraud protection. When you use your card at a chip-activated terminal, the embedded chip protects your information by creating a unique one-time code for each transaction. </a:t>
            </a:r>
            <a:endParaRPr lang="en-US" sz="3300" dirty="0" smtClean="0"/>
          </a:p>
          <a:p>
            <a:endParaRPr lang="en-US" sz="3300" dirty="0"/>
          </a:p>
          <a:p>
            <a:r>
              <a:rPr lang="en-US" sz="3300" dirty="0"/>
              <a:t>You do not have a PIN</a:t>
            </a:r>
          </a:p>
          <a:p>
            <a:r>
              <a:rPr lang="en-US" sz="3300" dirty="0"/>
              <a:t>You cannot access cash from an ATM</a:t>
            </a:r>
          </a:p>
          <a:p>
            <a:pPr marL="118872" indent="0">
              <a:buNone/>
            </a:pPr>
            <a:r>
              <a:rPr lang="en-US" sz="3300" dirty="0"/>
              <a:t> </a:t>
            </a:r>
          </a:p>
          <a:p>
            <a:pPr marL="118872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19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Reduces “accidental” personal use</a:t>
            </a:r>
          </a:p>
          <a:p>
            <a:r>
              <a:rPr lang="en-US" sz="2400" dirty="0"/>
              <a:t>Immediate recognition with merchants that this a business card</a:t>
            </a:r>
          </a:p>
          <a:p>
            <a:r>
              <a:rPr lang="en-US" sz="2400" dirty="0"/>
              <a:t>Merchants do not automatically know the College is tax exempt - tell the merchant PRIOR to making the purchase</a:t>
            </a:r>
          </a:p>
          <a:p>
            <a:r>
              <a:rPr lang="en-US" sz="2400" dirty="0"/>
              <a:t>Tax exempt number is printed on the face of new cards, but you still have to tell the merchant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2" descr="C:\Users\gkarms\AppData\Local\Microsoft\Windows\Temporary Internet Files\Content.IE5\MHMTFJBJ\MC9003911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62723">
            <a:off x="6984363" y="4376152"/>
            <a:ext cx="1453639" cy="571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DESIGN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572000"/>
            <a:ext cx="3200400" cy="2048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CARDHOLDER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3406409"/>
          </a:xfrm>
        </p:spPr>
        <p:txBody>
          <a:bodyPr>
            <a:normAutofit/>
          </a:bodyPr>
          <a:lstStyle/>
          <a:p>
            <a:pPr marL="118872" lvl="0" indent="0" algn="ctr">
              <a:buNone/>
            </a:pPr>
            <a:r>
              <a:rPr lang="en-US" sz="2000" b="1" dirty="0"/>
              <a:t>CARDHOLDER LIMITS</a:t>
            </a:r>
          </a:p>
          <a:p>
            <a:pPr marL="118872" lvl="0" indent="0">
              <a:buNone/>
            </a:pPr>
            <a:endParaRPr lang="en-US" sz="5800" b="1" dirty="0"/>
          </a:p>
          <a:p>
            <a:pPr lvl="1">
              <a:buNone/>
            </a:pPr>
            <a:endParaRPr lang="en-US" sz="3600" dirty="0"/>
          </a:p>
          <a:p>
            <a:pPr lvl="1">
              <a:buNone/>
            </a:pPr>
            <a:endParaRPr lang="en-US" sz="3600" dirty="0"/>
          </a:p>
          <a:p>
            <a:pPr lvl="0">
              <a:buNone/>
            </a:pPr>
            <a:endParaRPr lang="en-US" sz="29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890144"/>
              </p:ext>
            </p:extLst>
          </p:nvPr>
        </p:nvGraphicFramePr>
        <p:xfrm>
          <a:off x="249072" y="2036238"/>
          <a:ext cx="8686800" cy="36027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lvl="0"/>
                      <a:r>
                        <a:rPr lang="en-US" sz="1400" dirty="0"/>
                        <a:t>LEVEL I</a:t>
                      </a:r>
                    </a:p>
                    <a:p>
                      <a:pPr lvl="1"/>
                      <a:r>
                        <a:rPr lang="en-US" sz="1400" dirty="0"/>
                        <a:t>$2,500 single </a:t>
                      </a:r>
                    </a:p>
                    <a:p>
                      <a:pPr lvl="1"/>
                      <a:r>
                        <a:rPr lang="en-US" sz="1400" dirty="0"/>
                        <a:t>$5,000 monthly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400" dirty="0"/>
                        <a:t>CENTRALIZED PURCHASE CARD (IT, Facilities, Purchasing) </a:t>
                      </a:r>
                    </a:p>
                    <a:p>
                      <a:pPr lvl="1"/>
                      <a:r>
                        <a:rPr lang="en-US" sz="1400" dirty="0"/>
                        <a:t>$25,000 single</a:t>
                      </a:r>
                    </a:p>
                    <a:p>
                      <a:pPr lvl="1"/>
                      <a:r>
                        <a:rPr lang="en-US" sz="1400" dirty="0"/>
                        <a:t>$50,000 monthly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761">
                <a:tc>
                  <a:txBody>
                    <a:bodyPr/>
                    <a:lstStyle/>
                    <a:p>
                      <a:pPr lvl="0"/>
                      <a:r>
                        <a:rPr lang="en-US" sz="1400" dirty="0"/>
                        <a:t>LEVEL II</a:t>
                      </a:r>
                    </a:p>
                    <a:p>
                      <a:pPr lvl="1"/>
                      <a:r>
                        <a:rPr lang="en-US" sz="1400" dirty="0"/>
                        <a:t>$5,000 single</a:t>
                      </a:r>
                    </a:p>
                    <a:p>
                      <a:pPr lvl="1"/>
                      <a:r>
                        <a:rPr lang="en-US" sz="1400" dirty="0"/>
                        <a:t>$10,000 monthly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FLEET (limits determined by Transportation/ Department Head) 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761">
                <a:tc>
                  <a:txBody>
                    <a:bodyPr/>
                    <a:lstStyle/>
                    <a:p>
                      <a:r>
                        <a:rPr lang="en-US" sz="1400" dirty="0"/>
                        <a:t>LEVEL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lll</a:t>
                      </a:r>
                      <a:endParaRPr lang="en-US" sz="1400" baseline="0" dirty="0"/>
                    </a:p>
                    <a:p>
                      <a:r>
                        <a:rPr lang="en-US" sz="1400" baseline="0" dirty="0"/>
                        <a:t>               $10,000 single</a:t>
                      </a:r>
                    </a:p>
                    <a:p>
                      <a:r>
                        <a:rPr lang="en-US" sz="1400" baseline="0" dirty="0"/>
                        <a:t>               $25,000 monthly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285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PROJECT/DECLINING BALANCE – ideal for the occasional traveler or infrequent purchaser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EXPIRATION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en-US" b="1" dirty="0"/>
          </a:p>
          <a:p>
            <a:r>
              <a:rPr lang="en-US" dirty="0" smtClean="0"/>
              <a:t>Cards </a:t>
            </a:r>
            <a:r>
              <a:rPr lang="en-US" dirty="0"/>
              <a:t>expire after four years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New cards are mailed to the Purchasing Department and you will receive an email asking you to pick it up there</a:t>
            </a:r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5632</TotalTime>
  <Words>1920</Words>
  <Application>Microsoft Office PowerPoint</Application>
  <PresentationFormat>On-screen Show (4:3)</PresentationFormat>
  <Paragraphs>294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Corbel</vt:lpstr>
      <vt:lpstr>Symbol</vt:lpstr>
      <vt:lpstr>Times New Roman</vt:lpstr>
      <vt:lpstr>Wingdings</vt:lpstr>
      <vt:lpstr>Wingdings 2</vt:lpstr>
      <vt:lpstr>Wingdings 3</vt:lpstr>
      <vt:lpstr>Module</vt:lpstr>
      <vt:lpstr> Colorado College </vt:lpstr>
      <vt:lpstr>AGENDA</vt:lpstr>
      <vt:lpstr>INTRODUCTIONS </vt:lpstr>
      <vt:lpstr>HISTORY</vt:lpstr>
      <vt:lpstr>SNAPSHOT</vt:lpstr>
      <vt:lpstr>New EMV Chip Technology</vt:lpstr>
      <vt:lpstr>CARD DESIGN</vt:lpstr>
      <vt:lpstr>CARDHOLDER LIMITS</vt:lpstr>
      <vt:lpstr>CARD EXPIRATION</vt:lpstr>
      <vt:lpstr>IF YOU TRAVEL…</vt:lpstr>
      <vt:lpstr>TRAVEL NOTIFICATION</vt:lpstr>
      <vt:lpstr>UMB COMMERCIAL CARD</vt:lpstr>
      <vt:lpstr>RECONCILIATION</vt:lpstr>
      <vt:lpstr>Reconciliation-Fraud/Dispute processes</vt:lpstr>
      <vt:lpstr>RECEIPT IMAGING PROCESS</vt:lpstr>
      <vt:lpstr>APPROVALS</vt:lpstr>
      <vt:lpstr>CARDHOLDER RESPONSIBILITIES</vt:lpstr>
      <vt:lpstr>LIMIT INCREASES</vt:lpstr>
      <vt:lpstr>RECEIPTS and the FIVE W’s</vt:lpstr>
      <vt:lpstr>MISSING RECEIPTS</vt:lpstr>
      <vt:lpstr>REIMBURSEMENT</vt:lpstr>
      <vt:lpstr>PROHIBITED PURCHASES</vt:lpstr>
      <vt:lpstr>ONLINE PURCHASES</vt:lpstr>
      <vt:lpstr>AFTER THE TRAINING SESSION</vt:lpstr>
      <vt:lpstr>AND FINALLY…</vt:lpstr>
      <vt:lpstr>WRAP-UP/Q&amp;A</vt:lpstr>
      <vt:lpstr>QUIZ</vt:lpstr>
      <vt:lpstr>QUIZ…cont’d </vt:lpstr>
      <vt:lpstr>QUIZ…cont’d</vt:lpstr>
      <vt:lpstr>QUIZ…cont’d</vt:lpstr>
    </vt:vector>
  </TitlesOfParts>
  <Company>Colorado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Colorado College</dc:title>
  <dc:creator>gkarms</dc:creator>
  <cp:lastModifiedBy>Anne Corley</cp:lastModifiedBy>
  <cp:revision>202</cp:revision>
  <dcterms:created xsi:type="dcterms:W3CDTF">2011-11-09T21:46:20Z</dcterms:created>
  <dcterms:modified xsi:type="dcterms:W3CDTF">2018-06-07T19:43:53Z</dcterms:modified>
</cp:coreProperties>
</file>